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74.xml" ContentType="application/vnd.openxmlformats-officedocument.presentationml.slide+xml"/>
  <Override PartName="/ppt/slides/slide73.xml" ContentType="application/vnd.openxmlformats-officedocument.presentationml.slide+xml"/>
  <Override PartName="/ppt/slides/slide72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42.xml" ContentType="application/vnd.openxmlformats-officedocument.presentationml.slide+xml"/>
  <Override PartName="/ppt/slides/slide47.xml" ContentType="application/vnd.openxmlformats-officedocument.presentationml.slide+xml"/>
  <Override PartName="/ppt/slides/slide40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41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2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2.xml" ContentType="application/vnd.openxmlformats-officedocument.drawingml.chart+xml"/>
  <Override PartName="/ppt/charts/chart11.xml" ContentType="application/vnd.openxmlformats-officedocument.drawingml.chart+xml"/>
  <Override PartName="/ppt/charts/chart10.xml" ContentType="application/vnd.openxmlformats-officedocument.drawingml.chart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256" r:id="rId2"/>
    <p:sldId id="276" r:id="rId3"/>
    <p:sldId id="278" r:id="rId4"/>
    <p:sldId id="661" r:id="rId5"/>
    <p:sldId id="510" r:id="rId6"/>
    <p:sldId id="601" r:id="rId7"/>
    <p:sldId id="593" r:id="rId8"/>
    <p:sldId id="586" r:id="rId9"/>
    <p:sldId id="602" r:id="rId10"/>
    <p:sldId id="587" r:id="rId11"/>
    <p:sldId id="585" r:id="rId12"/>
    <p:sldId id="594" r:id="rId13"/>
    <p:sldId id="595" r:id="rId14"/>
    <p:sldId id="619" r:id="rId15"/>
    <p:sldId id="620" r:id="rId16"/>
    <p:sldId id="643" r:id="rId17"/>
    <p:sldId id="645" r:id="rId18"/>
    <p:sldId id="646" r:id="rId19"/>
    <p:sldId id="647" r:id="rId20"/>
    <p:sldId id="648" r:id="rId21"/>
    <p:sldId id="649" r:id="rId22"/>
    <p:sldId id="650" r:id="rId23"/>
    <p:sldId id="651" r:id="rId24"/>
    <p:sldId id="644" r:id="rId25"/>
    <p:sldId id="639" r:id="rId26"/>
    <p:sldId id="640" r:id="rId27"/>
    <p:sldId id="641" r:id="rId28"/>
    <p:sldId id="642" r:id="rId29"/>
    <p:sldId id="545" r:id="rId30"/>
    <p:sldId id="604" r:id="rId31"/>
    <p:sldId id="608" r:id="rId32"/>
    <p:sldId id="637" r:id="rId33"/>
    <p:sldId id="603" r:id="rId34"/>
    <p:sldId id="621" r:id="rId35"/>
    <p:sldId id="622" r:id="rId36"/>
    <p:sldId id="623" r:id="rId37"/>
    <p:sldId id="624" r:id="rId38"/>
    <p:sldId id="625" r:id="rId39"/>
    <p:sldId id="626" r:id="rId40"/>
    <p:sldId id="627" r:id="rId41"/>
    <p:sldId id="628" r:id="rId42"/>
    <p:sldId id="638" r:id="rId43"/>
    <p:sldId id="629" r:id="rId44"/>
    <p:sldId id="605" r:id="rId45"/>
    <p:sldId id="630" r:id="rId46"/>
    <p:sldId id="631" r:id="rId47"/>
    <p:sldId id="633" r:id="rId48"/>
    <p:sldId id="634" r:id="rId49"/>
    <p:sldId id="635" r:id="rId50"/>
    <p:sldId id="636" r:id="rId51"/>
    <p:sldId id="632" r:id="rId52"/>
    <p:sldId id="652" r:id="rId53"/>
    <p:sldId id="653" r:id="rId54"/>
    <p:sldId id="654" r:id="rId55"/>
    <p:sldId id="655" r:id="rId56"/>
    <p:sldId id="656" r:id="rId57"/>
    <p:sldId id="657" r:id="rId58"/>
    <p:sldId id="658" r:id="rId59"/>
    <p:sldId id="659" r:id="rId60"/>
    <p:sldId id="660" r:id="rId61"/>
    <p:sldId id="273" r:id="rId62"/>
    <p:sldId id="418" r:id="rId63"/>
    <p:sldId id="454" r:id="rId64"/>
    <p:sldId id="455" r:id="rId65"/>
    <p:sldId id="456" r:id="rId66"/>
    <p:sldId id="457" r:id="rId67"/>
    <p:sldId id="458" r:id="rId68"/>
    <p:sldId id="419" r:id="rId69"/>
    <p:sldId id="459" r:id="rId70"/>
    <p:sldId id="460" r:id="rId71"/>
    <p:sldId id="461" r:id="rId72"/>
    <p:sldId id="462" r:id="rId73"/>
    <p:sldId id="463" r:id="rId74"/>
    <p:sldId id="615" r:id="rId75"/>
    <p:sldId id="616" r:id="rId76"/>
    <p:sldId id="617" r:id="rId77"/>
    <p:sldId id="662" r:id="rId78"/>
    <p:sldId id="274" r:id="rId79"/>
    <p:sldId id="576" r:id="rId80"/>
    <p:sldId id="277" r:id="rId81"/>
    <p:sldId id="340" r:id="rId8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825" autoAdjust="0"/>
  </p:normalViewPr>
  <p:slideViewPr>
    <p:cSldViewPr>
      <p:cViewPr varScale="1">
        <p:scale>
          <a:sx n="71" d="100"/>
          <a:sy n="71" d="100"/>
        </p:scale>
        <p:origin x="-105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89" Type="http://schemas.openxmlformats.org/officeDocument/2006/relationships/customXml" Target="../customXml/item2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customXml" Target="../customXml/item3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E\2014\(4-1%20to%206-30)%20SE%20Quarterly%20Crash%20Chart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W\2014\(4-1%20to%206-30)%20SW%20Quarterly%20Crash%20Char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E\2014\Yearly%20Comparison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W\2014\Yearly%20Comparison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E\2014\(4-1%20to%206-30)%20SE%20Quarterly%20Crash%20Chart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E\2014\(4-1%20to%206-30)%20SE%20Quarterly%20Crash%20Chart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E\2014\(4-1%20to%206-30)%20SE%20Quarterly%20Crash%20Chart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E\2014\(4-1%20to%206-30)%20SE%20Quarterly%20Crash%20Chart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W\2014\(4-1%20to%206-30)%20SW%20Quarterly%20Crash%20Chart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W\2014\(4-1%20to%206-30)%20SW%20Quarterly%20Crash%20Chart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W\2014\(4-1%20to%206-30)%20SW%20Quarterly%20Crash%20Char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robert.hill\My%20Documents\Incident%20Management\2014\Rural%20IM%20Task%20Force%20Meetings\Crash%20Stats\SW\2014\(4-1%20to%206-30)%20SW%20Quarterly%20Crash%20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Bracken County 4/1 to 6/30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Sheet1!$D$2:$G$2</c:f>
              <c:numCache>
                <c:formatCode>General</c:formatCode>
                <c:ptCount val="4"/>
                <c:pt idx="0">
                  <c:v>20</c:v>
                </c:pt>
                <c:pt idx="1">
                  <c:v>52</c:v>
                </c:pt>
                <c:pt idx="2">
                  <c:v>62</c:v>
                </c:pt>
                <c:pt idx="3">
                  <c:v>65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Sheet1!$D$3:$G$3</c:f>
              <c:numCache>
                <c:formatCode>General</c:formatCode>
                <c:ptCount val="4"/>
                <c:pt idx="0">
                  <c:v>4</c:v>
                </c:pt>
                <c:pt idx="1">
                  <c:v>10</c:v>
                </c:pt>
                <c:pt idx="2">
                  <c:v>14</c:v>
                </c:pt>
                <c:pt idx="3">
                  <c:v>12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Sheet1!$D$4:$G$4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0</c:v>
                </c:pt>
              </c:numCache>
            </c:numRef>
          </c:val>
        </c:ser>
        <c:axId val="65656320"/>
        <c:axId val="65657856"/>
      </c:barChart>
      <c:catAx>
        <c:axId val="65656320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 b="0"/>
            </a:pPr>
            <a:endParaRPr lang="en-US"/>
          </a:p>
        </c:txPr>
        <c:crossAx val="65657856"/>
        <c:crosses val="autoZero"/>
        <c:auto val="1"/>
        <c:lblAlgn val="ctr"/>
        <c:lblOffset val="100"/>
      </c:catAx>
      <c:valAx>
        <c:axId val="6565785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565632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Southwest 4/1/14 to 6/30/14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65</c:v>
                </c:pt>
                <c:pt idx="1">
                  <c:v>51</c:v>
                </c:pt>
                <c:pt idx="2">
                  <c:v>94</c:v>
                </c:pt>
                <c:pt idx="3">
                  <c:v>98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13</c:v>
                </c:pt>
                <c:pt idx="1">
                  <c:v>12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US Route</c:v>
                </c:pt>
                <c:pt idx="2">
                  <c:v>KY Route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66461056"/>
        <c:axId val="66471040"/>
      </c:barChart>
      <c:catAx>
        <c:axId val="66461056"/>
        <c:scaling>
          <c:orientation val="minMax"/>
        </c:scaling>
        <c:axPos val="b"/>
        <c:majorTickMark val="none"/>
        <c:tickLblPos val="nextTo"/>
        <c:crossAx val="66471040"/>
        <c:crosses val="autoZero"/>
        <c:auto val="1"/>
        <c:lblAlgn val="ctr"/>
        <c:lblOffset val="100"/>
      </c:catAx>
      <c:valAx>
        <c:axId val="6647104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461056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 dirty="0"/>
              <a:t>Pendleton County       2010-2013</a:t>
            </a:r>
          </a:p>
        </c:rich>
      </c:tx>
      <c:layout>
        <c:manualLayout>
          <c:xMode val="edge"/>
          <c:yMode val="edge"/>
          <c:x val="0.3078857899771878"/>
          <c:y val="1.456966316710411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2010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424</c:v>
                </c:pt>
                <c:pt idx="1">
                  <c:v>84</c:v>
                </c:pt>
                <c:pt idx="2">
                  <c:v>195</c:v>
                </c:pt>
                <c:pt idx="3">
                  <c:v>145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2011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394</c:v>
                </c:pt>
                <c:pt idx="1">
                  <c:v>91</c:v>
                </c:pt>
                <c:pt idx="2">
                  <c:v>183</c:v>
                </c:pt>
                <c:pt idx="3">
                  <c:v>120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2012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417</c:v>
                </c:pt>
                <c:pt idx="1">
                  <c:v>96</c:v>
                </c:pt>
                <c:pt idx="2">
                  <c:v>189</c:v>
                </c:pt>
                <c:pt idx="3">
                  <c:v>132</c:v>
                </c:pt>
              </c:numCache>
            </c:numRef>
          </c:val>
        </c:ser>
        <c:ser>
          <c:idx val="3"/>
          <c:order val="3"/>
          <c:tx>
            <c:strRef>
              <c:f>Sheet1!$C$52</c:f>
              <c:strCache>
                <c:ptCount val="1"/>
                <c:pt idx="0">
                  <c:v>2013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Sheet1!$D$52:$G$52</c:f>
              <c:numCache>
                <c:formatCode>General</c:formatCode>
                <c:ptCount val="4"/>
                <c:pt idx="0">
                  <c:v>361</c:v>
                </c:pt>
                <c:pt idx="1">
                  <c:v>95</c:v>
                </c:pt>
                <c:pt idx="2">
                  <c:v>169</c:v>
                </c:pt>
                <c:pt idx="3">
                  <c:v>97</c:v>
                </c:pt>
              </c:numCache>
            </c:numRef>
          </c:val>
        </c:ser>
        <c:axId val="66525440"/>
        <c:axId val="66531328"/>
      </c:barChart>
      <c:catAx>
        <c:axId val="66525440"/>
        <c:scaling>
          <c:orientation val="minMax"/>
        </c:scaling>
        <c:axPos val="b"/>
        <c:numFmt formatCode="General" sourceLinked="1"/>
        <c:majorTickMark val="none"/>
        <c:tickLblPos val="nextTo"/>
        <c:crossAx val="66531328"/>
        <c:crosses val="autoZero"/>
        <c:auto val="1"/>
        <c:lblAlgn val="ctr"/>
        <c:lblOffset val="100"/>
      </c:catAx>
      <c:valAx>
        <c:axId val="6653132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52544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Grant County       2010-2013</a:t>
            </a:r>
          </a:p>
        </c:rich>
      </c:tx>
      <c:layout>
        <c:manualLayout>
          <c:xMode val="edge"/>
          <c:yMode val="edge"/>
          <c:x val="0.33223656070768948"/>
          <c:y val="1.4569663167104112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2010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947</c:v>
                </c:pt>
                <c:pt idx="1">
                  <c:v>364</c:v>
                </c:pt>
                <c:pt idx="2">
                  <c:v>305</c:v>
                </c:pt>
                <c:pt idx="3">
                  <c:v>278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2011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955</c:v>
                </c:pt>
                <c:pt idx="1">
                  <c:v>348</c:v>
                </c:pt>
                <c:pt idx="2">
                  <c:v>324</c:v>
                </c:pt>
                <c:pt idx="3">
                  <c:v>283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2012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906</c:v>
                </c:pt>
                <c:pt idx="1">
                  <c:v>354</c:v>
                </c:pt>
                <c:pt idx="2">
                  <c:v>276</c:v>
                </c:pt>
                <c:pt idx="3">
                  <c:v>276</c:v>
                </c:pt>
              </c:numCache>
            </c:numRef>
          </c:val>
        </c:ser>
        <c:ser>
          <c:idx val="3"/>
          <c:order val="3"/>
          <c:tx>
            <c:strRef>
              <c:f>Sheet1!$C$52</c:f>
              <c:strCache>
                <c:ptCount val="1"/>
                <c:pt idx="0">
                  <c:v>2013</c:v>
                </c:pt>
              </c:strCache>
            </c:strRef>
          </c:tx>
          <c:dLbls>
            <c:showVal val="1"/>
          </c:dLbls>
          <c:cat>
            <c:strRef>
              <c:f>Sheet1!$D$48:$G$48</c:f>
              <c:strCache>
                <c:ptCount val="4"/>
                <c:pt idx="0">
                  <c:v>All Routes</c:v>
                </c:pt>
                <c:pt idx="1">
                  <c:v>Federal</c:v>
                </c:pt>
                <c:pt idx="2">
                  <c:v>State</c:v>
                </c:pt>
                <c:pt idx="3">
                  <c:v>Co./City/Local</c:v>
                </c:pt>
              </c:strCache>
            </c:strRef>
          </c:cat>
          <c:val>
            <c:numRef>
              <c:f>Sheet1!$D$52:$G$52</c:f>
              <c:numCache>
                <c:formatCode>General</c:formatCode>
                <c:ptCount val="4"/>
                <c:pt idx="0">
                  <c:v>762</c:v>
                </c:pt>
                <c:pt idx="1">
                  <c:v>303</c:v>
                </c:pt>
                <c:pt idx="2">
                  <c:v>229</c:v>
                </c:pt>
                <c:pt idx="3">
                  <c:v>230</c:v>
                </c:pt>
              </c:numCache>
            </c:numRef>
          </c:val>
        </c:ser>
        <c:axId val="66592768"/>
        <c:axId val="66594304"/>
      </c:barChart>
      <c:catAx>
        <c:axId val="66592768"/>
        <c:scaling>
          <c:orientation val="minMax"/>
        </c:scaling>
        <c:axPos val="b"/>
        <c:numFmt formatCode="General" sourceLinked="1"/>
        <c:majorTickMark val="none"/>
        <c:tickLblPos val="nextTo"/>
        <c:crossAx val="66594304"/>
        <c:crosses val="autoZero"/>
        <c:auto val="1"/>
        <c:lblAlgn val="ctr"/>
        <c:lblOffset val="100"/>
      </c:catAx>
      <c:valAx>
        <c:axId val="6659430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592768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Harrison County 4/1 to 6/30</a:t>
            </a:r>
          </a:p>
        </c:rich>
      </c:tx>
      <c:layout>
        <c:manualLayout>
          <c:xMode val="edge"/>
          <c:yMode val="edge"/>
          <c:x val="0.30171888670166241"/>
          <c:y val="1.5105715952172645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128</c:v>
                </c:pt>
                <c:pt idx="1">
                  <c:v>163</c:v>
                </c:pt>
                <c:pt idx="2">
                  <c:v>162</c:v>
                </c:pt>
                <c:pt idx="3">
                  <c:v>156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14</c:v>
                </c:pt>
                <c:pt idx="1">
                  <c:v>23</c:v>
                </c:pt>
                <c:pt idx="2">
                  <c:v>25</c:v>
                </c:pt>
                <c:pt idx="3">
                  <c:v>26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1</c:v>
                </c:pt>
              </c:numCache>
            </c:numRef>
          </c:val>
        </c:ser>
        <c:axId val="66090112"/>
        <c:axId val="66091648"/>
      </c:barChart>
      <c:catAx>
        <c:axId val="66090112"/>
        <c:scaling>
          <c:orientation val="minMax"/>
        </c:scaling>
        <c:axPos val="b"/>
        <c:numFmt formatCode="General" sourceLinked="1"/>
        <c:majorTickMark val="none"/>
        <c:tickLblPos val="nextTo"/>
        <c:crossAx val="66091648"/>
        <c:crosses val="autoZero"/>
        <c:auto val="1"/>
        <c:lblAlgn val="ctr"/>
        <c:lblOffset val="100"/>
      </c:catAx>
      <c:valAx>
        <c:axId val="660916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09011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Pendleton County 4/1 to 6/30</a:t>
            </a:r>
          </a:p>
        </c:rich>
      </c:tx>
      <c:layout>
        <c:manualLayout>
          <c:xMode val="edge"/>
          <c:yMode val="edge"/>
          <c:x val="0.30156523403324587"/>
          <c:y val="1.4569663167104112E-2"/>
        </c:manualLayout>
      </c:layout>
    </c:title>
    <c:plotArea>
      <c:layout>
        <c:manualLayout>
          <c:layoutTarget val="inner"/>
          <c:xMode val="edge"/>
          <c:yMode val="edge"/>
          <c:x val="5.3794838145231887E-2"/>
          <c:y val="8.3512868183143824E-2"/>
          <c:w val="0.77625806539807574"/>
          <c:h val="0.8446083041703123"/>
        </c:manualLayout>
      </c:layout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46</c:v>
                </c:pt>
                <c:pt idx="1">
                  <c:v>93</c:v>
                </c:pt>
                <c:pt idx="2">
                  <c:v>104</c:v>
                </c:pt>
                <c:pt idx="3">
                  <c:v>89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11</c:v>
                </c:pt>
                <c:pt idx="1">
                  <c:v>14</c:v>
                </c:pt>
                <c:pt idx="2">
                  <c:v>17</c:v>
                </c:pt>
                <c:pt idx="3">
                  <c:v>18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66127744"/>
        <c:axId val="66129280"/>
      </c:barChart>
      <c:catAx>
        <c:axId val="66127744"/>
        <c:scaling>
          <c:orientation val="minMax"/>
        </c:scaling>
        <c:axPos val="b"/>
        <c:numFmt formatCode="General" sourceLinked="1"/>
        <c:majorTickMark val="none"/>
        <c:tickLblPos val="nextTo"/>
        <c:crossAx val="66129280"/>
        <c:crosses val="autoZero"/>
        <c:auto val="1"/>
        <c:lblAlgn val="ctr"/>
        <c:lblOffset val="100"/>
      </c:catAx>
      <c:valAx>
        <c:axId val="66129280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12774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Robertson County 4/1 to 6/30</a:t>
            </a:r>
          </a:p>
        </c:rich>
      </c:tx>
      <c:layout>
        <c:manualLayout>
          <c:xMode val="edge"/>
          <c:yMode val="edge"/>
          <c:x val="0.32127747703412091"/>
          <c:y val="2.6936064985430341E-2"/>
        </c:manualLayout>
      </c:layout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9</c:v>
                </c:pt>
                <c:pt idx="1">
                  <c:v>8</c:v>
                </c:pt>
                <c:pt idx="2">
                  <c:v>5</c:v>
                </c:pt>
                <c:pt idx="3">
                  <c:v>2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4</c:v>
                </c:pt>
                <c:pt idx="1">
                  <c:v>4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66177664"/>
        <c:axId val="66187648"/>
      </c:barChart>
      <c:catAx>
        <c:axId val="66177664"/>
        <c:scaling>
          <c:orientation val="minMax"/>
        </c:scaling>
        <c:axPos val="b"/>
        <c:numFmt formatCode="General" sourceLinked="1"/>
        <c:majorTickMark val="none"/>
        <c:tickLblPos val="nextTo"/>
        <c:crossAx val="66187648"/>
        <c:crosses val="autoZero"/>
        <c:auto val="1"/>
        <c:lblAlgn val="ctr"/>
        <c:lblOffset val="100"/>
      </c:catAx>
      <c:valAx>
        <c:axId val="661876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177664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Southeast</a:t>
            </a:r>
            <a:r>
              <a:rPr lang="en-US" baseline="0"/>
              <a:t> 4/1/14 to 6/30/14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Sheet1!$C$100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Federal</c:v>
                </c:pt>
                <c:pt idx="2">
                  <c:v>State</c:v>
                </c:pt>
                <c:pt idx="3">
                  <c:v>Local</c:v>
                </c:pt>
              </c:strCache>
            </c:strRef>
          </c:cat>
          <c:val>
            <c:numRef>
              <c:f>Sheet1!$D$100:$G$100</c:f>
              <c:numCache>
                <c:formatCode>General</c:formatCode>
                <c:ptCount val="4"/>
                <c:pt idx="0">
                  <c:v>0</c:v>
                </c:pt>
                <c:pt idx="1">
                  <c:v>38</c:v>
                </c:pt>
                <c:pt idx="2">
                  <c:v>71</c:v>
                </c:pt>
                <c:pt idx="3">
                  <c:v>94</c:v>
                </c:pt>
              </c:numCache>
            </c:numRef>
          </c:val>
        </c:ser>
        <c:ser>
          <c:idx val="1"/>
          <c:order val="1"/>
          <c:tx>
            <c:strRef>
              <c:f>Sheet1!$C$101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Federal</c:v>
                </c:pt>
                <c:pt idx="2">
                  <c:v>State</c:v>
                </c:pt>
                <c:pt idx="3">
                  <c:v>Local</c:v>
                </c:pt>
              </c:strCache>
            </c:strRef>
          </c:cat>
          <c:val>
            <c:numRef>
              <c:f>Sheet1!$D$101:$G$101</c:f>
              <c:numCache>
                <c:formatCode>General</c:formatCode>
                <c:ptCount val="4"/>
                <c:pt idx="0">
                  <c:v>0</c:v>
                </c:pt>
                <c:pt idx="1">
                  <c:v>9</c:v>
                </c:pt>
                <c:pt idx="2">
                  <c:v>18</c:v>
                </c:pt>
                <c:pt idx="3">
                  <c:v>6</c:v>
                </c:pt>
              </c:numCache>
            </c:numRef>
          </c:val>
        </c:ser>
        <c:ser>
          <c:idx val="2"/>
          <c:order val="2"/>
          <c:tx>
            <c:strRef>
              <c:f>Sheet1!$C$102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strRef>
              <c:f>Sheet1!$D$99:$G$99</c:f>
              <c:strCache>
                <c:ptCount val="4"/>
                <c:pt idx="0">
                  <c:v>Interstate</c:v>
                </c:pt>
                <c:pt idx="1">
                  <c:v>Federal</c:v>
                </c:pt>
                <c:pt idx="2">
                  <c:v>State</c:v>
                </c:pt>
                <c:pt idx="3">
                  <c:v>Local</c:v>
                </c:pt>
              </c:strCache>
            </c:strRef>
          </c:cat>
          <c:val>
            <c:numRef>
              <c:f>Sheet1!$D$102:$G$102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66219392"/>
        <c:axId val="66229376"/>
      </c:barChart>
      <c:catAx>
        <c:axId val="66219392"/>
        <c:scaling>
          <c:orientation val="minMax"/>
        </c:scaling>
        <c:axPos val="b"/>
        <c:numFmt formatCode="General" sourceLinked="1"/>
        <c:majorTickMark val="none"/>
        <c:tickLblPos val="nextTo"/>
        <c:crossAx val="66229376"/>
        <c:crosses val="autoZero"/>
        <c:auto val="1"/>
        <c:lblAlgn val="ctr"/>
        <c:lblOffset val="100"/>
      </c:catAx>
      <c:valAx>
        <c:axId val="6622937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21939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Carroll County 4/1 to 6/30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Sheet1!$D$2:$G$2</c:f>
              <c:numCache>
                <c:formatCode>General</c:formatCode>
                <c:ptCount val="4"/>
                <c:pt idx="0">
                  <c:v>84</c:v>
                </c:pt>
                <c:pt idx="1">
                  <c:v>97</c:v>
                </c:pt>
                <c:pt idx="2">
                  <c:v>86</c:v>
                </c:pt>
                <c:pt idx="3">
                  <c:v>117</c:v>
                </c:pt>
              </c:numCache>
            </c:numRef>
          </c:val>
        </c:ser>
        <c:ser>
          <c:idx val="1"/>
          <c:order val="1"/>
          <c:tx>
            <c:strRef>
              <c:f>Sheet1!$C$3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Sheet1!$D$3:$G$3</c:f>
              <c:numCache>
                <c:formatCode>General</c:formatCode>
                <c:ptCount val="4"/>
                <c:pt idx="0">
                  <c:v>14</c:v>
                </c:pt>
                <c:pt idx="1">
                  <c:v>19</c:v>
                </c:pt>
                <c:pt idx="2">
                  <c:v>17</c:v>
                </c:pt>
                <c:pt idx="3">
                  <c:v>14</c:v>
                </c:pt>
              </c:numCache>
            </c:numRef>
          </c:val>
        </c:ser>
        <c:ser>
          <c:idx val="2"/>
          <c:order val="2"/>
          <c:tx>
            <c:strRef>
              <c:f>Sheet1!$C$4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Sheet1!$D$1:$G$1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Sheet1!$D$4:$G$4</c:f>
              <c:numCache>
                <c:formatCode>General</c:formatCode>
                <c:ptCount val="4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66339200"/>
        <c:axId val="66340736"/>
      </c:barChart>
      <c:catAx>
        <c:axId val="66339200"/>
        <c:scaling>
          <c:orientation val="minMax"/>
        </c:scaling>
        <c:axPos val="b"/>
        <c:numFmt formatCode="General" sourceLinked="1"/>
        <c:majorTickMark val="none"/>
        <c:tickLblPos val="nextTo"/>
        <c:crossAx val="66340736"/>
        <c:crosses val="autoZero"/>
        <c:auto val="1"/>
        <c:lblAlgn val="ctr"/>
        <c:lblOffset val="100"/>
      </c:catAx>
      <c:valAx>
        <c:axId val="6634073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33920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Gallatin County</a:t>
            </a:r>
            <a:r>
              <a:rPr lang="en-US" baseline="0"/>
              <a:t> 4/1 to 6/30</a:t>
            </a:r>
            <a:endParaRPr lang="en-US"/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Sheet1!$C$26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Sheet1!$D$26:$G$26</c:f>
              <c:numCache>
                <c:formatCode>General</c:formatCode>
                <c:ptCount val="4"/>
                <c:pt idx="0">
                  <c:v>40</c:v>
                </c:pt>
                <c:pt idx="1">
                  <c:v>68</c:v>
                </c:pt>
                <c:pt idx="2">
                  <c:v>90</c:v>
                </c:pt>
                <c:pt idx="3">
                  <c:v>88</c:v>
                </c:pt>
              </c:numCache>
            </c:numRef>
          </c:val>
        </c:ser>
        <c:ser>
          <c:idx val="1"/>
          <c:order val="1"/>
          <c:tx>
            <c:strRef>
              <c:f>Sheet1!$C$27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Sheet1!$D$27:$G$27</c:f>
              <c:numCache>
                <c:formatCode>General</c:formatCode>
                <c:ptCount val="4"/>
                <c:pt idx="0">
                  <c:v>5</c:v>
                </c:pt>
                <c:pt idx="1">
                  <c:v>8</c:v>
                </c:pt>
                <c:pt idx="2">
                  <c:v>16</c:v>
                </c:pt>
                <c:pt idx="3">
                  <c:v>13</c:v>
                </c:pt>
              </c:numCache>
            </c:numRef>
          </c:val>
        </c:ser>
        <c:ser>
          <c:idx val="2"/>
          <c:order val="2"/>
          <c:tx>
            <c:strRef>
              <c:f>Sheet1!$C$28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Sheet1!$D$25:$G$25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Sheet1!$D$28:$G$28</c:f>
              <c:numCache>
                <c:formatCode>General</c:formatCode>
                <c:ptCount val="4"/>
                <c:pt idx="0">
                  <c:v>0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axId val="66376832"/>
        <c:axId val="66378368"/>
      </c:barChart>
      <c:catAx>
        <c:axId val="66376832"/>
        <c:scaling>
          <c:orientation val="minMax"/>
        </c:scaling>
        <c:axPos val="b"/>
        <c:numFmt formatCode="General" sourceLinked="1"/>
        <c:majorTickMark val="none"/>
        <c:tickLblPos val="nextTo"/>
        <c:crossAx val="66378368"/>
        <c:crosses val="autoZero"/>
        <c:auto val="1"/>
        <c:lblAlgn val="ctr"/>
        <c:lblOffset val="100"/>
      </c:catAx>
      <c:valAx>
        <c:axId val="6637836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376832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Grant County 4/1 to 6/30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3471573971805555E-2"/>
          <c:y val="0.19480351414406533"/>
          <c:w val="0.62028550729801424"/>
          <c:h val="0.68921660834062359"/>
        </c:manualLayout>
      </c:layout>
      <c:barChart>
        <c:barDir val="col"/>
        <c:grouping val="clustered"/>
        <c:ser>
          <c:idx val="0"/>
          <c:order val="0"/>
          <c:tx>
            <c:strRef>
              <c:f>Sheet1!$C$49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Sheet1!$D$49:$G$49</c:f>
              <c:numCache>
                <c:formatCode>General</c:formatCode>
                <c:ptCount val="4"/>
                <c:pt idx="0">
                  <c:v>161</c:v>
                </c:pt>
                <c:pt idx="1">
                  <c:v>191</c:v>
                </c:pt>
                <c:pt idx="2">
                  <c:v>243</c:v>
                </c:pt>
                <c:pt idx="3">
                  <c:v>241</c:v>
                </c:pt>
              </c:numCache>
            </c:numRef>
          </c:val>
        </c:ser>
        <c:ser>
          <c:idx val="1"/>
          <c:order val="1"/>
          <c:tx>
            <c:strRef>
              <c:f>Sheet1!$C$50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Sheet1!$D$50:$G$50</c:f>
              <c:numCache>
                <c:formatCode>General</c:formatCode>
                <c:ptCount val="4"/>
                <c:pt idx="0">
                  <c:v>27</c:v>
                </c:pt>
                <c:pt idx="1">
                  <c:v>36</c:v>
                </c:pt>
                <c:pt idx="2">
                  <c:v>34</c:v>
                </c:pt>
                <c:pt idx="3">
                  <c:v>33</c:v>
                </c:pt>
              </c:numCache>
            </c:numRef>
          </c:val>
        </c:ser>
        <c:ser>
          <c:idx val="2"/>
          <c:order val="2"/>
          <c:tx>
            <c:strRef>
              <c:f>Sheet1!$C$51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Sheet1!$D$48:$G$48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Sheet1!$D$51:$G$51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</c:numCache>
            </c:numRef>
          </c:val>
        </c:ser>
        <c:axId val="66295680"/>
        <c:axId val="66297216"/>
      </c:barChart>
      <c:catAx>
        <c:axId val="66295680"/>
        <c:scaling>
          <c:orientation val="minMax"/>
        </c:scaling>
        <c:axPos val="b"/>
        <c:numFmt formatCode="General" sourceLinked="1"/>
        <c:majorTickMark val="none"/>
        <c:tickLblPos val="nextTo"/>
        <c:crossAx val="66297216"/>
        <c:crosses val="autoZero"/>
        <c:auto val="1"/>
        <c:lblAlgn val="ctr"/>
        <c:lblOffset val="100"/>
      </c:catAx>
      <c:valAx>
        <c:axId val="66297216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29568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Owen County 4/1 to 6/30</a:t>
            </a:r>
          </a:p>
        </c:rich>
      </c:tx>
      <c:layout/>
    </c:title>
    <c:plotArea>
      <c:layout>
        <c:manualLayout>
          <c:layoutTarget val="inner"/>
          <c:xMode val="edge"/>
          <c:yMode val="edge"/>
          <c:x val="9.3471573971805555E-2"/>
          <c:y val="0.19480351414406533"/>
          <c:w val="0.62028550729801446"/>
          <c:h val="0.68921660834062359"/>
        </c:manualLayout>
      </c:layout>
      <c:barChart>
        <c:barDir val="col"/>
        <c:grouping val="clustered"/>
        <c:ser>
          <c:idx val="0"/>
          <c:order val="0"/>
          <c:tx>
            <c:strRef>
              <c:f>Sheet1!$C$75</c:f>
              <c:strCache>
                <c:ptCount val="1"/>
                <c:pt idx="0">
                  <c:v>Total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Sheet1!$D$75:$G$75</c:f>
              <c:numCache>
                <c:formatCode>General</c:formatCode>
                <c:ptCount val="4"/>
                <c:pt idx="0">
                  <c:v>23</c:v>
                </c:pt>
                <c:pt idx="1">
                  <c:v>42</c:v>
                </c:pt>
                <c:pt idx="2">
                  <c:v>57</c:v>
                </c:pt>
                <c:pt idx="3">
                  <c:v>52</c:v>
                </c:pt>
              </c:numCache>
            </c:numRef>
          </c:val>
        </c:ser>
        <c:ser>
          <c:idx val="1"/>
          <c:order val="1"/>
          <c:tx>
            <c:strRef>
              <c:f>Sheet1!$C$76</c:f>
              <c:strCache>
                <c:ptCount val="1"/>
                <c:pt idx="0">
                  <c:v>Injury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Sheet1!$D$76:$G$76</c:f>
              <c:numCache>
                <c:formatCode>General</c:formatCode>
                <c:ptCount val="4"/>
                <c:pt idx="0">
                  <c:v>4</c:v>
                </c:pt>
                <c:pt idx="1">
                  <c:v>14</c:v>
                </c:pt>
                <c:pt idx="2">
                  <c:v>14</c:v>
                </c:pt>
                <c:pt idx="3">
                  <c:v>18</c:v>
                </c:pt>
              </c:numCache>
            </c:numRef>
          </c:val>
        </c:ser>
        <c:ser>
          <c:idx val="2"/>
          <c:order val="2"/>
          <c:tx>
            <c:strRef>
              <c:f>Sheet1!$C$77</c:f>
              <c:strCache>
                <c:ptCount val="1"/>
                <c:pt idx="0">
                  <c:v>Fatality Crashes</c:v>
                </c:pt>
              </c:strCache>
            </c:strRef>
          </c:tx>
          <c:dLbls>
            <c:showVal val="1"/>
          </c:dLbls>
          <c:cat>
            <c:numRef>
              <c:f>Sheet1!$D$74:$G$74</c:f>
              <c:numCache>
                <c:formatCode>General</c:formatCode>
                <c:ptCount val="4"/>
                <c:pt idx="0">
                  <c:v>2014</c:v>
                </c:pt>
                <c:pt idx="1">
                  <c:v>2013</c:v>
                </c:pt>
                <c:pt idx="2">
                  <c:v>2012</c:v>
                </c:pt>
                <c:pt idx="3">
                  <c:v>2011</c:v>
                </c:pt>
              </c:numCache>
            </c:numRef>
          </c:cat>
          <c:val>
            <c:numRef>
              <c:f>Sheet1!$D$77:$G$77</c:f>
              <c:numCache>
                <c:formatCode>General</c:formatCode>
                <c:ptCount val="4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</c:numCache>
            </c:numRef>
          </c:val>
        </c:ser>
        <c:axId val="66407040"/>
        <c:axId val="66433408"/>
      </c:barChart>
      <c:catAx>
        <c:axId val="66407040"/>
        <c:scaling>
          <c:orientation val="minMax"/>
        </c:scaling>
        <c:axPos val="b"/>
        <c:numFmt formatCode="General" sourceLinked="1"/>
        <c:majorTickMark val="none"/>
        <c:tickLblPos val="nextTo"/>
        <c:crossAx val="66433408"/>
        <c:crosses val="autoZero"/>
        <c:auto val="1"/>
        <c:lblAlgn val="ctr"/>
        <c:lblOffset val="100"/>
      </c:catAx>
      <c:valAx>
        <c:axId val="6643340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66407040"/>
        <c:crosses val="autoZero"/>
        <c:crossBetween val="between"/>
      </c:valAx>
    </c:plotArea>
    <c:legend>
      <c:legendPos val="r"/>
      <c:layout/>
    </c:legend>
    <c:plotVisOnly val="1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FCAC-4044-4E43-AA1C-4C2772DA3A92}" type="datetimeFigureOut">
              <a:rPr lang="en-US" smtClean="0"/>
              <a:pPr/>
              <a:t>7/15/2014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46150-CB97-4A21-910C-57B0CCB64B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2F43F-6715-4C14-9DBB-28019EAFE2B5}" type="datetimeFigureOut">
              <a:rPr lang="en-US" smtClean="0"/>
              <a:pPr/>
              <a:t>7/15/2014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AD204-D87B-4B09-9A43-25CD6AE97DFA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KYTC District 6 “Great Eight”</a:t>
            </a:r>
            <a:br>
              <a:rPr lang="en-US" dirty="0" smtClean="0"/>
            </a:br>
            <a:r>
              <a:rPr lang="en-US" dirty="0" smtClean="0"/>
              <a:t>Incident Management Task Force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July 15, 2014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robert.hill\My Documents\Incident Management\2013\Rural IM Tash Force Meetings\Meeting 10-8-13\I-71 NB @ MP 63.6 7-26-13\Pics\I-71 NB @ MP 63.6 7-26-13 01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3\Rural IM Tash Force Meetings\Meeting 10-8-13\I-71 NB @ MP 63.6 7-26-13\Pics\I-71 NB @ MP 63.6 7-26-13 01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Documents and Settings\robert.hill\My Documents\Incident Management\2013\Rural IM Tash Force Meetings\Meeting 10-8-13\I-71 NB @ MP 63.6 7-26-13\Pics\I-71 NB @ MP 63.6 7-26-13 00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robert.hill\My Documents\Incident Management\2013\Rural IM Tash Force Meetings\Meeting 10-8-13\I-71 NB @ MP 63.6 7-26-13\Pics\I-71 NB @ MP 63.6 7-26-13 00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robert.hill\My Documents\Incident Management\2014\Rural IM Task Force Meetings\Meeting 7-15-14\Fuel Spill 4-9-14\Pics\Fuel spill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robert.hill\My Documents\Incident Management\2014\Rural IM Task Force Meetings\Meeting 7-15-14\Fuel Spill 4-9-14\Pics\Fuel spill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I-71 NB Bridge Strike on 4/23/14 @ KY 562 Overpass 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Gallatin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Documents and Settings\robert.hill\My Documents\Incident Management\2014\Rural IM Task Force Meetings\Meeting 7-15-14\I-71 @ KY 562 4-23-14\KY 562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Documents and Settings\robert.hill\My Documents\Incident Management\2014\Rural IM Task Force Meetings\Meeting 7-15-14\I-71 @ KY 562 4-23-14\KY 562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Documents and Settings\robert.hill\My Documents\Incident Management\2014\Rural IM Task Force Meetings\Meeting 7-15-14\I-71 @ KY 562 4-23-14\KY 562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1219200" y="2133600"/>
            <a:ext cx="6553200" cy="1466850"/>
          </a:xfrm>
        </p:spPr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Documents and Settings\robert.hill\My Documents\Incident Management\2014\Rural IM Task Force Meetings\Meeting 7-15-14\I-71 @ KY 562 4-23-14\KY 562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Documents and Settings\robert.hill\My Documents\Incident Management\2014\Rural IM Task Force Meetings\Meeting 7-15-14\I-71 @ KY 562 4-23-14\KY 562 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Documents and Settings\robert.hill\My Documents\Incident Management\2014\Rural IM Task Force Meetings\Meeting 7-15-14\I-71 @ KY 562 4-23-14\KY 562 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robert.hill\My Documents\Incident Management\2014\Rural IM Task Force Meetings\Meeting 7-15-14\I-71 @ KY 562 4-23-14\KY 562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9144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4"/>
          </a:xfrm>
        </p:spPr>
        <p:txBody>
          <a:bodyPr/>
          <a:lstStyle/>
          <a:p>
            <a:r>
              <a:rPr lang="en-US" dirty="0" smtClean="0"/>
              <a:t>I-71 NB Secondary Crash on 4/23/2014 @ MP 60.3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Gallatin County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1026" name="Acrobat Document" r:id="rId3" imgW="19507200" imgH="146304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2" name="Object 4"/>
          <p:cNvGraphicFramePr>
            <a:graphicFrameLocks noChangeAspect="1"/>
          </p:cNvGraphicFramePr>
          <p:nvPr/>
        </p:nvGraphicFramePr>
        <p:xfrm>
          <a:off x="-152400" y="-152400"/>
          <a:ext cx="9296400" cy="7162800"/>
        </p:xfrm>
        <a:graphic>
          <a:graphicData uri="http://schemas.openxmlformats.org/presentationml/2006/ole">
            <p:oleObj spid="_x0000_s2052" name="Acrobat Document" r:id="rId3" imgW="7543800" imgH="5829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3074" name="Acrobat Document" r:id="rId3" imgW="7543800" imgH="5829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4098" name="Acrobat Document" r:id="rId3" imgW="7543800" imgH="58293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1"/>
            <a:ext cx="8229600" cy="2819400"/>
          </a:xfrm>
        </p:spPr>
        <p:txBody>
          <a:bodyPr/>
          <a:lstStyle/>
          <a:p>
            <a:r>
              <a:rPr lang="en-US" dirty="0" smtClean="0"/>
              <a:t>Motorcycle Fatality on 5/22/14 @ Donaldson Rd. Entrance Ramp to I-75 &amp; I-275</a:t>
            </a:r>
          </a:p>
          <a:p>
            <a:pPr>
              <a:buNone/>
            </a:pPr>
            <a:endParaRPr lang="en-US" dirty="0" smtClean="0"/>
          </a:p>
          <a:p>
            <a:pPr lvl="1"/>
            <a:r>
              <a:rPr lang="en-US" dirty="0" smtClean="0"/>
              <a:t>Kenton County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Approval of Minutes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4/8/14 Meeting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Documents and Settings\robert.hill\My Documents\Incident Management\2013\Rural IM Tash Force Meetings\Meeting 10-8-13\I-71 NB @ MP 59 7-26-13\Pics\I-71 NB @ MP 63.6 7-26-13 005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" y="1"/>
            <a:ext cx="9143999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.hill\My Documents\Incident Management\2014\Rural IM Task Force Meetings\Meeting 1-7-14\Snow Storm Pics\photo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Documents and Settings\robert.hill\My Documents\Incident Management\2014\Rural IM Task Force Meetings\Meeting 7-15-14\Donaldson Rd. Ramp to I-75 &amp; I-275 5-22-14\Pics\Ramp 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Documents and Settings\robert.hill\My Documents\Incident Management\2013\Rural IM Tash Force Meetings\Meeting 10-8-13\I-71 NB @ MP 59 7-26-13\Pics\I-71 NB @ MP 63.6 7-26-13 00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Documents and Settings\robert.hill\My Documents\Incident Management\2014\Rural IM Task Force Meetings\Meeting 7-15-14\Donaldson Rd. Ramp to I-75 &amp; I-275 5-22-14\Pics\Ramp 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robert.hill\My Documents\Incident Management\2014\Rural IM Task Force Meetings\Meeting 7-15-14\Donaldson Rd. Ramp to I-75 &amp; I-275 5-22-14\Pics\Ramp 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robert.hill\My Documents\Incident Management\2014\Rural IM Task Force Meetings\Meeting 7-15-14\Donaldson Rd. Ramp to I-75 &amp; I-275 5-22-14\Pics\Ramp 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robert.hill\My Documents\Incident Management\2014\Rural IM Task Force Meetings\Meeting 7-15-14\Donaldson Rd. Ramp to I-75 &amp; I-275 5-22-14\Pics\Ramp 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robert.hill\My Documents\Incident Management\2014\Rural IM Task Force Meetings\Meeting 7-15-14\Donaldson Rd. Ramp to I-75 &amp; I-275 5-22-14\Pics\Ramp 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robert.hill\My Documents\Incident Management\2014\Rural IM Task Force Meetings\Meeting 7-15-14\Donaldson Rd. Ramp to I-75 &amp; I-275 5-22-14\Pics\Ramp 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371600"/>
          </a:xfrm>
        </p:spPr>
        <p:txBody>
          <a:bodyPr/>
          <a:lstStyle/>
          <a:p>
            <a:r>
              <a:rPr lang="en-US" dirty="0" smtClean="0"/>
              <a:t>Meeting Theme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>
              <a:buNone/>
            </a:pPr>
            <a:r>
              <a:rPr lang="en-US" sz="4000" dirty="0" smtClean="0"/>
              <a:t>SAND or FLOOR DRY (KITTY LITTER)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robert.hill\My Documents\Incident Management\2014\Rural IM Task Force Meetings\Meeting 7-15-14\Donaldson Rd. Ramp to I-75 &amp; I-275 5-22-14\Pics\Ramp 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robert.hill\My Documents\Incident Management\2014\Rural IM Task Force Meetings\Meeting 7-15-14\Donaldson Rd. Ramp to I-75 &amp; I-275 5-22-14\Pics\Ramp 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9" name="Picture 3" descr="C:\Documents and Settings\robert.hill\My Documents\Incident Management\2014\Rural IM Task Force Meetings\Meeting 7-15-14\Donaldson Rd. Ramp to I-75 &amp; I-275 5-22-14\Pics\Ramp 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4" name="Picture 4" descr="C:\Documents and Settings\robert.hill\My Documents\Incident Management\2014\Rural IM Task Force Meetings\Meeting 7-15-14\Donaldson Rd. Ramp to I-75 &amp; I-275 5-22-14\Pics\Ramp 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Documents and Settings\robert.hill\My Documents\Incident Management\2013\Rural IM Tash Force Meetings\Meeting 10-8-13\I-71 NB @ MP 59 7-26-13\Pics\I-71 NB @ MP 63.6 7-26-13 006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Documents and Settings\robert.hill\My Documents\Incident Management\2014\Rural IM Task Force Meetings\Meeting 7-15-14\Donaldson Rd. Ramp to I-75 &amp; I-275 5-22-14\Pics\Ramp 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Documents and Settings\robert.hill\My Documents\Incident Management\2014\Rural IM Task Force Meetings\Meeting 7-15-14\Donaldson Rd. Ramp to I-75 &amp; I-275 5-22-14\Pics\Ramp 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Documents and Settings\robert.hill\My Documents\Incident Management\2014\Rural IM Task Force Meetings\Meeting 7-15-14\Donaldson Rd. Ramp to I-75 &amp; I-275 5-22-14\Pics\Ramp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Documents and Settings\robert.hill\My Documents\Incident Management\2014\Rural IM Task Force Meetings\Meeting 7-15-14\Donaldson Rd. Ramp to I-75 &amp; I-275 5-22-14\Pics\Ramp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Documents and Settings\robert.hill\My Documents\Incident Management\2014\Rural IM Task Force Meetings\Meeting 7-15-14\Donaldson Rd. Ramp to I-75 &amp; I-275 5-22-14\Pics\Ramp 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1"/>
            <a:ext cx="8229600" cy="3078163"/>
          </a:xfrm>
        </p:spPr>
        <p:txBody>
          <a:bodyPr/>
          <a:lstStyle/>
          <a:p>
            <a:r>
              <a:rPr lang="en-US" dirty="0" smtClean="0"/>
              <a:t>I-75 SB Fuel Spill on </a:t>
            </a:r>
            <a:r>
              <a:rPr lang="en-US" dirty="0" smtClean="0"/>
              <a:t>4/9</a:t>
            </a:r>
            <a:r>
              <a:rPr lang="en-US" dirty="0" smtClean="0"/>
              <a:t>/14 </a:t>
            </a:r>
            <a:r>
              <a:rPr lang="en-US" dirty="0" smtClean="0"/>
              <a:t>@ MP 186.4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Kenton County      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Documents and Settings\robert.hill\My Documents\Incident Management\2014\Rural IM Task Force Meetings\Meeting 7-15-14\Donaldson Rd. Ramp to I-75 &amp; I-275 5-22-14\Pics\Ramp 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Documents and Settings\robert.hill\My Documents\Incident Management\2014\Rural IM Task Force Meetings\Meeting 7-15-14\Donaldson Rd. Ramp to I-75 &amp; I-275 5-22-14\Pics\Ramp 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371600"/>
            <a:ext cx="8229600" cy="914400"/>
          </a:xfrm>
        </p:spPr>
        <p:txBody>
          <a:bodyPr/>
          <a:lstStyle/>
          <a:p>
            <a:r>
              <a:rPr lang="en-US" dirty="0" smtClean="0"/>
              <a:t>Incident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14600"/>
            <a:ext cx="8229600" cy="3611564"/>
          </a:xfrm>
        </p:spPr>
        <p:txBody>
          <a:bodyPr/>
          <a:lstStyle/>
          <a:p>
            <a:r>
              <a:rPr lang="en-US" dirty="0" smtClean="0"/>
              <a:t>I-471 SB Ramp to US 27 Concrete Truck Rollover on 6/20/2014 @ MP 1.8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Campbell County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Documents and Settings\robert.hill\My Documents\Incident Management\2014\Rural IM Task Force Meetings\Meeting 7-15-14\I471 Ramp to US 27 6-20-14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Documents and Settings\robert.hill\My Documents\Incident Management\2014\Rural IM Task Force Meetings\Meeting 7-15-14\I471 Ramp to US 27 6-20-14\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Documents and Settings\robert.hill\My Documents\Incident Management\2014\Rural IM Task Force Meetings\Meeting 7-15-14\I471 Ramp to US 27 6-20-14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C:\Documents and Settings\robert.hill\My Documents\Incident Management\2014\Rural IM Task Force Meetings\Meeting 7-15-14\I471 Ramp to US 27 6-20-14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Documents and Settings\robert.hill\My Documents\Incident Management\2014\Rural IM Task Force Meetings\Meeting 7-15-14\I471 Ramp to US 27 6-20-14\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Documents and Settings\robert.hill\My Documents\Incident Management\2014\Rural IM Task Force Meetings\Meeting 7-15-14\I471 Ramp to US 27 6-20-14\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Documents and Settings\robert.hill\My Documents\Incident Management\2014\Rural IM Task Force Meetings\Meeting 7-15-14\I471 Ramp to US 27 6-20-14\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robert.hill\My Documents\Incident Management\2013\Rural IM Tash Force Meetings\Meeting 10-8-13\I-71 NB @ MP 59 7-26-13\Pics\I-71 NB @ MP 63.6 7-26-13 00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Documents and Settings\robert.hill\My Documents\Incident Management\2014\Rural IM Task Force Meetings\Meeting 7-15-14\I471 Ramp to US 27 6-20-14\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38200"/>
            <a:ext cx="7772400" cy="1295400"/>
          </a:xfrm>
        </p:spPr>
        <p:txBody>
          <a:bodyPr/>
          <a:lstStyle/>
          <a:p>
            <a:r>
              <a:rPr lang="en-US" dirty="0" smtClean="0"/>
              <a:t>Crash Statistics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Quarterly Crash Statistics</a:t>
            </a:r>
          </a:p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KSP CRASH Database</a:t>
            </a:r>
          </a:p>
          <a:p>
            <a:r>
              <a:rPr lang="en-US" dirty="0" smtClean="0"/>
              <a:t>Valerie Januski</a:t>
            </a:r>
          </a:p>
          <a:p>
            <a:r>
              <a:rPr lang="en-US" dirty="0" smtClean="0"/>
              <a:t>District 6 Safety Officer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Southeast Counties</a:t>
            </a:r>
            <a:endParaRPr lang="en-US" sz="60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1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200" cy="5486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2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Southwest Counties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robert.hill\My Documents\Incident Management\2013\Rural IM Tash Force Meetings\Meeting 10-8-13\I-71 NB @ MP 63.6 7-26-13\Pics\I-71 NB @ MP 63.6 7-26-13 00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151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914400" y="685800"/>
          <a:ext cx="7391399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Yearly Crash Comparison by Route Type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l">
              <a:buFont typeface="Arial" pitchFamily="34" charset="0"/>
              <a:buChar char="•"/>
            </a:pPr>
            <a:r>
              <a:rPr lang="en-US" dirty="0" smtClean="0"/>
              <a:t> Pendleton County</a:t>
            </a:r>
          </a:p>
          <a:p>
            <a:pPr algn="l">
              <a:buFont typeface="Arial" pitchFamily="34" charset="0"/>
              <a:buChar char="•"/>
            </a:pPr>
            <a:r>
              <a:rPr lang="en-US" dirty="0" smtClean="0"/>
              <a:t> Grant County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533400" y="685800"/>
          <a:ext cx="81534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/>
        </p:nvGraphicFramePr>
        <p:xfrm>
          <a:off x="457200" y="685800"/>
          <a:ext cx="8229600" cy="5486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54" name="Object 10"/>
          <p:cNvGraphicFramePr>
            <a:graphicFrameLocks noChangeAspect="1"/>
          </p:cNvGraphicFramePr>
          <p:nvPr/>
        </p:nvGraphicFramePr>
        <p:xfrm>
          <a:off x="1828800" y="0"/>
          <a:ext cx="5486400" cy="6858000"/>
        </p:xfrm>
        <a:graphic>
          <a:graphicData uri="http://schemas.openxmlformats.org/presentationml/2006/ole">
            <p:oleObj spid="_x0000_s57354" name="Acrobat Document" r:id="rId3" imgW="5829300" imgH="75438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 idx="4294967295"/>
          </p:nvPr>
        </p:nvSpPr>
        <p:spPr>
          <a:xfrm>
            <a:off x="914400" y="1600200"/>
            <a:ext cx="7315200" cy="2286000"/>
          </a:xfrm>
        </p:spPr>
        <p:txBody>
          <a:bodyPr/>
          <a:lstStyle/>
          <a:p>
            <a:r>
              <a:rPr lang="en-US" dirty="0" smtClean="0"/>
              <a:t>Construction Update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Incident Management Training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l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robert.hill\My Documents\Incident Management\2013\Rural IM Tash Force Meetings\Meeting 10-8-13\I-71 NB @ MP 59 7-26-13\Pics\I-71 NB @ MP 63.6 7-26-13 00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676401"/>
            <a:ext cx="7772400" cy="1470025"/>
          </a:xfrm>
        </p:spPr>
        <p:txBody>
          <a:bodyPr/>
          <a:lstStyle/>
          <a:p>
            <a:r>
              <a:rPr lang="en-US" dirty="0" smtClean="0"/>
              <a:t>Other Business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Information Sharing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1"/>
            <a:ext cx="7772400" cy="1470025"/>
          </a:xfrm>
        </p:spPr>
        <p:txBody>
          <a:bodyPr/>
          <a:lstStyle/>
          <a:p>
            <a:r>
              <a:rPr lang="en-US" dirty="0" smtClean="0"/>
              <a:t>Adjourn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r>
              <a:rPr lang="en-US" dirty="0" smtClean="0"/>
              <a:t>Next Meeting</a:t>
            </a:r>
          </a:p>
          <a:p>
            <a:r>
              <a:rPr lang="en-US" dirty="0" smtClean="0"/>
              <a:t>Tuesday October 7, 2014</a:t>
            </a:r>
          </a:p>
          <a:p>
            <a:r>
              <a:rPr lang="en-US" dirty="0" smtClean="0"/>
              <a:t>1:00 PM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robert.hill\My Documents\Incident Management\2013\Rural IM Tash Force Meetings\Meeting 10-8-13\I-71 NB @ MP 59 7-26-13\Pics\I-71 NB @ MP 63.6 7-26-13 003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8744984FD6B3A418168B772726908F6" ma:contentTypeVersion="2" ma:contentTypeDescription="Create a new document." ma:contentTypeScope="" ma:versionID="19673dad3bb940b340526810a774be0b">
  <xsd:schema xmlns:xsd="http://www.w3.org/2001/XMLSchema" xmlns:xs="http://www.w3.org/2001/XMLSchema" xmlns:p="http://schemas.microsoft.com/office/2006/metadata/properties" xmlns:ns2="1b8610dd-1eab-4ef5-90fa-96ee46cd6b79" targetNamespace="http://schemas.microsoft.com/office/2006/metadata/properties" ma:root="true" ma:fieldsID="0f5a2b45e4db3d3cec7bb9ecdfa5f92d" ns2:_="">
    <xsd:import namespace="1b8610dd-1eab-4ef5-90fa-96ee46cd6b79"/>
    <xsd:element name="properties">
      <xsd:complexType>
        <xsd:sequence>
          <xsd:element name="documentManagement">
            <xsd:complexType>
              <xsd:all>
                <xsd:element ref="ns2:Meeting_x0020_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8610dd-1eab-4ef5-90fa-96ee46cd6b79" elementFormDefault="qualified">
    <xsd:import namespace="http://schemas.microsoft.com/office/2006/documentManagement/types"/>
    <xsd:import namespace="http://schemas.microsoft.com/office/infopath/2007/PartnerControls"/>
    <xsd:element name="Meeting_x0020_Date" ma:index="4" nillable="true" ma:displayName="Meeting Date" ma:format="DateOnly" ma:internalName="Meeting_x0020_Date" ma:readOnly="fals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eting_x0020_Date xmlns="1b8610dd-1eab-4ef5-90fa-96ee46cd6b79">2014-07-15T04:00:00+00:00</Meeting_x0020_Date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58C82E-2100-44D8-83B1-6E9C1ACE939D}"/>
</file>

<file path=customXml/itemProps2.xml><?xml version="1.0" encoding="utf-8"?>
<ds:datastoreItem xmlns:ds="http://schemas.openxmlformats.org/officeDocument/2006/customXml" ds:itemID="{000A1927-172B-42F8-8E00-98A26C074942}"/>
</file>

<file path=customXml/itemProps3.xml><?xml version="1.0" encoding="utf-8"?>
<ds:datastoreItem xmlns:ds="http://schemas.openxmlformats.org/officeDocument/2006/customXml" ds:itemID="{9C2BD8F2-57E9-419A-8F66-CDFE5DE1EF21}"/>
</file>

<file path=docProps/app.xml><?xml version="1.0" encoding="utf-8"?>
<Properties xmlns="http://schemas.openxmlformats.org/officeDocument/2006/extended-properties" xmlns:vt="http://schemas.openxmlformats.org/officeDocument/2006/docPropsVTypes">
  <TotalTime>1830</TotalTime>
  <Words>206</Words>
  <Application>Microsoft Office PowerPoint</Application>
  <PresentationFormat>On-screen Show (4:3)</PresentationFormat>
  <Paragraphs>59</Paragraphs>
  <Slides>81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3" baseType="lpstr">
      <vt:lpstr>Office Theme</vt:lpstr>
      <vt:lpstr>Acrobat Document</vt:lpstr>
      <vt:lpstr>KYTC District 6 “Great Eight” Incident Management Task Force</vt:lpstr>
      <vt:lpstr>Introductions</vt:lpstr>
      <vt:lpstr>Approval of Minutes</vt:lpstr>
      <vt:lpstr>Meeting Theme</vt:lpstr>
      <vt:lpstr>Incident Review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Incident Review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Incident Review</vt:lpstr>
      <vt:lpstr>Slide 25</vt:lpstr>
      <vt:lpstr>Slide 26</vt:lpstr>
      <vt:lpstr>Slide 27</vt:lpstr>
      <vt:lpstr>Slide 28</vt:lpstr>
      <vt:lpstr>Incident Review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Incident Review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Crash Statistics</vt:lpstr>
      <vt:lpstr>Southeast Counties</vt:lpstr>
      <vt:lpstr>Slide 63</vt:lpstr>
      <vt:lpstr>Slide 64</vt:lpstr>
      <vt:lpstr>Slide 65</vt:lpstr>
      <vt:lpstr>Slide 66</vt:lpstr>
      <vt:lpstr>Slide 67</vt:lpstr>
      <vt:lpstr>Southwest Counties</vt:lpstr>
      <vt:lpstr>Slide 69</vt:lpstr>
      <vt:lpstr>Slide 70</vt:lpstr>
      <vt:lpstr>Slide 71</vt:lpstr>
      <vt:lpstr>Slide 72</vt:lpstr>
      <vt:lpstr>Slide 73</vt:lpstr>
      <vt:lpstr>Yearly Crash Comparison by Route Type</vt:lpstr>
      <vt:lpstr>Slide 75</vt:lpstr>
      <vt:lpstr>Slide 76</vt:lpstr>
      <vt:lpstr>Slide 77</vt:lpstr>
      <vt:lpstr>Construction Update</vt:lpstr>
      <vt:lpstr>Incident Management Training</vt:lpstr>
      <vt:lpstr>Other Business</vt:lpstr>
      <vt:lpstr>Adjourn</vt:lpstr>
    </vt:vector>
  </TitlesOfParts>
  <Company>Commonwealth of Kentucky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KSP Crash Database</dc:title>
  <dc:creator>Commonwealth Office of Technology</dc:creator>
  <cp:lastModifiedBy>Commonwealth Office of Technology</cp:lastModifiedBy>
  <cp:revision>291</cp:revision>
  <dcterms:created xsi:type="dcterms:W3CDTF">2011-02-02T20:39:08Z</dcterms:created>
  <dcterms:modified xsi:type="dcterms:W3CDTF">2014-07-15T15:11:42Z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0x01010008744984FD6B3A418168B772726908F6</vt:lpwstr>
  </property>
  <property fmtid="{D5CDD505-2E9C-101B-9397-08002B2CF9AE}" pid="3" name="Order">
    <vt:r8>400</vt:r8>
  </property>
</Properties>
</file>